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10"/>
  </p:notesMasterIdLst>
  <p:sldIdLst>
    <p:sldId id="289" r:id="rId2"/>
    <p:sldId id="290" r:id="rId3"/>
    <p:sldId id="292" r:id="rId4"/>
    <p:sldId id="293" r:id="rId5"/>
    <p:sldId id="294" r:id="rId6"/>
    <p:sldId id="295" r:id="rId7"/>
    <p:sldId id="296" r:id="rId8"/>
    <p:sldId id="259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5035"/>
    <a:srgbClr val="FFFFFF"/>
    <a:srgbClr val="C31823"/>
    <a:srgbClr val="BFE2F3"/>
    <a:srgbClr val="C9151E"/>
    <a:srgbClr val="E9CBBC"/>
    <a:srgbClr val="E0A487"/>
    <a:srgbClr val="D97C5B"/>
    <a:srgbClr val="CC141E"/>
    <a:srgbClr val="C81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27" autoAdjust="0"/>
    <p:restoredTop sz="82408" autoAdjust="0"/>
  </p:normalViewPr>
  <p:slideViewPr>
    <p:cSldViewPr snapToGrid="0">
      <p:cViewPr varScale="1">
        <p:scale>
          <a:sx n="75" d="100"/>
          <a:sy n="75" d="100"/>
        </p:scale>
        <p:origin x="1642" y="62"/>
      </p:cViewPr>
      <p:guideLst/>
    </p:cSldViewPr>
  </p:slideViewPr>
  <p:notesTextViewPr>
    <p:cViewPr>
      <p:scale>
        <a:sx n="153" d="100"/>
        <a:sy n="153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1616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/>
              <a:t>Accuracy</a:t>
            </a:r>
            <a:r>
              <a:rPr lang="en-US" altLang="zh-CN" baseline="0" dirty="0"/>
              <a:t> </a:t>
            </a:r>
            <a:endParaRPr lang="zh-CN" alt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SBA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k=3</c:v>
                </c:pt>
                <c:pt idx="1">
                  <c:v>k=2</c:v>
                </c:pt>
                <c:pt idx="2">
                  <c:v>k=1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0.19</c:v>
                </c:pt>
                <c:pt idx="1">
                  <c:v>0.21</c:v>
                </c:pt>
                <c:pt idx="2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9C-49A8-8B73-11CCE6002B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RRW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k=3</c:v>
                </c:pt>
                <c:pt idx="1">
                  <c:v>k=2</c:v>
                </c:pt>
                <c:pt idx="2">
                  <c:v>k=1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0.25</c:v>
                </c:pt>
                <c:pt idx="1">
                  <c:v>0.32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9C-49A8-8B73-11CCE6002B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70450399"/>
        <c:axId val="1688575231"/>
      </c:barChart>
      <c:catAx>
        <c:axId val="1670450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88575231"/>
        <c:crosses val="autoZero"/>
        <c:auto val="1"/>
        <c:lblAlgn val="ctr"/>
        <c:lblOffset val="100"/>
        <c:noMultiLvlLbl val="0"/>
      </c:catAx>
      <c:valAx>
        <c:axId val="16885752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70450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FE78F-58BC-423A-A341-D0065C580108}" type="datetimeFigureOut">
              <a:rPr lang="zh-CN" altLang="en-US" smtClean="0"/>
              <a:t>2020/6/1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B1CD8-9F96-4F1D-A5B8-2D9E0ECCEB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916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大家好！我的大作业主题是 基于社交网络的去匿名化</a:t>
            </a:r>
            <a:r>
              <a:rPr lang="en-US" altLang="zh-CN" dirty="0"/>
              <a:t>-</a:t>
            </a:r>
            <a:r>
              <a:rPr lang="zh-CN" altLang="en-US" dirty="0"/>
              <a:t>属性推理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134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从公有数据（用户选择展示的） 推断私有属性：位置、专业、兴趣等</a:t>
            </a:r>
            <a:endParaRPr lang="en-US" altLang="zh-CN" dirty="0"/>
          </a:p>
          <a:p>
            <a:r>
              <a:rPr lang="zh-CN" altLang="en-US" dirty="0"/>
              <a:t>不仅可用于将用户的线上线下身份联系起来，还可能用于网络钓鱼攻击、投放特定广告等。</a:t>
            </a:r>
            <a:endParaRPr lang="en-US" altLang="zh-CN" dirty="0"/>
          </a:p>
          <a:p>
            <a:r>
              <a:rPr lang="en-US" altLang="zh-CN" dirty="0"/>
              <a:t>15</a:t>
            </a:r>
            <a:r>
              <a:rPr lang="zh-CN" altLang="en-US" dirty="0"/>
              <a:t>个类似（性别、邮编、学校、孩子的数量）的统计学属性 就可以以</a:t>
            </a:r>
            <a:r>
              <a:rPr lang="en-US" altLang="zh-CN" dirty="0"/>
              <a:t>99.98%</a:t>
            </a:r>
            <a:r>
              <a:rPr lang="zh-CN" altLang="en-US" dirty="0"/>
              <a:t>的概率确定一个人的身份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716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首先我们来看一下相关工作</a:t>
            </a:r>
            <a:endParaRPr lang="en-US" altLang="zh-CN" dirty="0"/>
          </a:p>
          <a:p>
            <a:r>
              <a:rPr lang="zh-CN" altLang="en-US" dirty="0"/>
              <a:t>属性推理可以利用社交链接以及用户的行为、属性本身进行推理</a:t>
            </a:r>
            <a:endParaRPr lang="en-US" altLang="zh-CN" dirty="0"/>
          </a:p>
          <a:p>
            <a:r>
              <a:rPr lang="en-US" altLang="zh-CN" dirty="0"/>
              <a:t>SBA </a:t>
            </a:r>
            <a:r>
              <a:rPr lang="zh-CN" altLang="en-US" dirty="0"/>
              <a:t>模型是基于投票来实现属性推理的。</a:t>
            </a:r>
            <a:r>
              <a:rPr lang="en-US" altLang="zh-CN" dirty="0"/>
              <a:t>1 </a:t>
            </a:r>
            <a:r>
              <a:rPr lang="zh-CN" altLang="en-US" dirty="0"/>
              <a:t>用户之间的投票。</a:t>
            </a:r>
            <a:r>
              <a:rPr lang="en-US" altLang="zh-CN" dirty="0"/>
              <a:t>2</a:t>
            </a:r>
            <a:r>
              <a:rPr lang="zh-CN" altLang="en-US" dirty="0"/>
              <a:t>。用户将所有的票数平均分给拥有的属性。</a:t>
            </a:r>
            <a:endParaRPr lang="en-US" altLang="zh-CN" dirty="0"/>
          </a:p>
          <a:p>
            <a:r>
              <a:rPr lang="zh-CN" altLang="en-US" dirty="0"/>
              <a:t>优点</a:t>
            </a:r>
            <a:r>
              <a:rPr lang="en-US" altLang="zh-CN" dirty="0"/>
              <a:t>: </a:t>
            </a:r>
            <a:r>
              <a:rPr lang="zh-CN" altLang="en-US" dirty="0"/>
              <a:t>将</a:t>
            </a:r>
            <a:r>
              <a:rPr lang="en-US" altLang="zh-CN" dirty="0"/>
              <a:t>behavior, attribute </a:t>
            </a:r>
            <a:r>
              <a:rPr lang="zh-CN" altLang="en-US" dirty="0"/>
              <a:t>和 </a:t>
            </a:r>
            <a:r>
              <a:rPr lang="en-US" altLang="zh-CN" dirty="0"/>
              <a:t>social network </a:t>
            </a:r>
            <a:r>
              <a:rPr lang="zh-CN" altLang="en-US" dirty="0"/>
              <a:t>结合</a:t>
            </a:r>
            <a:endParaRPr lang="en-US" altLang="zh-CN" dirty="0"/>
          </a:p>
          <a:p>
            <a:r>
              <a:rPr lang="en-US" altLang="zh-CN" dirty="0"/>
              <a:t>behavior</a:t>
            </a:r>
            <a:r>
              <a:rPr lang="zh-CN" altLang="en-US" dirty="0"/>
              <a:t>和</a:t>
            </a:r>
            <a:r>
              <a:rPr lang="en-US" altLang="zh-CN" dirty="0"/>
              <a:t>behavior</a:t>
            </a:r>
            <a:r>
              <a:rPr lang="zh-CN" altLang="en-US" dirty="0"/>
              <a:t>之间 ， </a:t>
            </a:r>
            <a:r>
              <a:rPr lang="en-US" altLang="zh-CN" dirty="0"/>
              <a:t>attribute </a:t>
            </a:r>
            <a:r>
              <a:rPr lang="zh-CN" altLang="en-US" dirty="0"/>
              <a:t>和 </a:t>
            </a:r>
            <a:r>
              <a:rPr lang="en-US" altLang="zh-CN" dirty="0"/>
              <a:t>attribute </a:t>
            </a:r>
            <a:r>
              <a:rPr lang="zh-CN" altLang="en-US" dirty="0"/>
              <a:t>之间被忽略了。</a:t>
            </a:r>
            <a:endParaRPr lang="en-US" altLang="zh-CN" dirty="0"/>
          </a:p>
          <a:p>
            <a:r>
              <a:rPr lang="zh-CN" altLang="en-US" dirty="0"/>
              <a:t>譬如：性别和身高，学校和所居住的城市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4768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/>
                  <a:t> 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a14:m>
                <a:r>
                  <a:rPr lang="zh-CN" altLang="en-US" dirty="0"/>
                  <a:t> 共享的 </a:t>
                </a:r>
                <a:r>
                  <a:rPr lang="en-US" altLang="zh-CN" dirty="0"/>
                  <a:t>user </a:t>
                </a:r>
                <a:r>
                  <a:rPr lang="zh-CN" altLang="en-US" dirty="0"/>
                  <a:t>数量</a:t>
                </a:r>
                <a:endParaRPr lang="en-US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CN" altLang="en-US" dirty="0"/>
                  <a:t> 共享的 </a:t>
                </a:r>
                <a:r>
                  <a:rPr lang="en-US" altLang="zh-CN" dirty="0"/>
                  <a:t>user </a:t>
                </a:r>
                <a:r>
                  <a:rPr lang="zh-CN" altLang="en-US" dirty="0"/>
                  <a:t>数量 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CN" altLang="en-US" dirty="0"/>
                  <a:t> 共享的 </a:t>
                </a:r>
                <a:r>
                  <a:rPr lang="en-US" altLang="zh-CN" dirty="0"/>
                  <a:t>attribute</a:t>
                </a:r>
                <a:r>
                  <a:rPr lang="en-US" altLang="zh-CN" baseline="0" dirty="0"/>
                  <a:t> </a:t>
                </a:r>
                <a:r>
                  <a:rPr lang="zh-CN" altLang="en-US" baseline="0" dirty="0"/>
                  <a:t>数量。</a:t>
                </a:r>
                <a:r>
                  <a:rPr lang="zh-CN" altLang="en-US" dirty="0"/>
                  <a:t> </a:t>
                </a:r>
                <a:endParaRPr lang="en-US" altLang="zh-CN" dirty="0"/>
              </a:p>
              <a:p>
                <a:r>
                  <a:rPr lang="zh-CN" altLang="en-US" dirty="0"/>
                  <a:t>拥有更多共同邻居和更多共同属性的用户，相关性更高。</a:t>
                </a:r>
              </a:p>
            </p:txBody>
          </p:sp>
        </mc:Choice>
        <mc:Fallback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b="0" i="0">
                    <a:latin typeface="Cambria Math" panose="02040503050406030204" pitchFamily="18" charset="0"/>
                  </a:rPr>
                  <a:t>𝑎_𝑖</a:t>
                </a:r>
                <a:r>
                  <a:rPr lang="zh-CN" altLang="en-US" dirty="0"/>
                  <a:t> 和 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a_j</a:t>
                </a:r>
                <a:r>
                  <a:rPr lang="zh-CN" altLang="en-US" dirty="0"/>
                  <a:t> 共享的 </a:t>
                </a:r>
                <a:r>
                  <a:rPr lang="en-US" altLang="zh-CN" dirty="0"/>
                  <a:t>user </a:t>
                </a:r>
                <a:r>
                  <a:rPr lang="zh-CN" altLang="en-US" dirty="0"/>
                  <a:t>数量</a:t>
                </a:r>
                <a:endParaRPr lang="en-US" altLang="zh-CN" dirty="0"/>
              </a:p>
              <a:p>
                <a:r>
                  <a:rPr lang="en-US" altLang="zh-CN" b="0" i="0">
                    <a:latin typeface="Cambria Math" panose="02040503050406030204" pitchFamily="18" charset="0"/>
                  </a:rPr>
                  <a:t>𝑢_𝑖,  𝑢_𝑗</a:t>
                </a:r>
                <a:r>
                  <a:rPr lang="zh-CN" altLang="en-US" dirty="0"/>
                  <a:t> 共享的 </a:t>
                </a:r>
                <a:r>
                  <a:rPr lang="en-US" altLang="zh-CN" dirty="0"/>
                  <a:t>user </a:t>
                </a:r>
                <a:r>
                  <a:rPr lang="zh-CN" altLang="en-US" dirty="0"/>
                  <a:t>数量 和 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𝑢_𝑖</a:t>
                </a:r>
                <a:r>
                  <a:rPr lang="zh-CN" altLang="en-US" dirty="0"/>
                  <a:t> 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u_</a:t>
                </a:r>
                <a:r>
                  <a:rPr lang="en-US" altLang="zh-CN" b="0" i="0" dirty="0">
                    <a:latin typeface="Cambria Math" panose="02040503050406030204" pitchFamily="18" charset="0"/>
                  </a:rPr>
                  <a:t>𝑗</a:t>
                </a:r>
                <a:r>
                  <a:rPr lang="zh-CN" altLang="en-US" dirty="0"/>
                  <a:t> 共享的 </a:t>
                </a:r>
                <a:r>
                  <a:rPr lang="en-US" altLang="zh-CN" dirty="0"/>
                  <a:t>attribute</a:t>
                </a:r>
                <a:r>
                  <a:rPr lang="en-US" altLang="zh-CN" baseline="0" dirty="0"/>
                  <a:t> </a:t>
                </a:r>
                <a:r>
                  <a:rPr lang="zh-CN" altLang="en-US" baseline="0" dirty="0"/>
                  <a:t>数量。</a:t>
                </a:r>
                <a:r>
                  <a:rPr lang="zh-CN" altLang="en-US" dirty="0"/>
                  <a:t> </a:t>
                </a:r>
                <a:endParaRPr lang="en-US" altLang="zh-CN" dirty="0"/>
              </a:p>
              <a:p>
                <a:r>
                  <a:rPr lang="zh-CN" altLang="en-US" dirty="0"/>
                  <a:t>拥有更多共同邻居和更多共同属性的用户，相关性更高。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711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重启随机游走算法</a:t>
            </a:r>
            <a:endParaRPr lang="en-US" altLang="zh-CN" dirty="0"/>
          </a:p>
          <a:p>
            <a:r>
              <a:rPr lang="zh-CN" altLang="en-US" dirty="0"/>
              <a:t>将之前的相关性作为边的权重。</a:t>
            </a:r>
            <a:endParaRPr lang="en-US" altLang="zh-CN" dirty="0"/>
          </a:p>
          <a:p>
            <a:r>
              <a:rPr lang="zh-CN" altLang="en-US" dirty="0"/>
              <a:t>每个用户都有一定的概率将自己的票数投给它的邻居。这个概率就是我们之间计算的相关性。</a:t>
            </a:r>
            <a:endParaRPr lang="en-US" altLang="zh-CN" dirty="0"/>
          </a:p>
          <a:p>
            <a:r>
              <a:rPr lang="zh-CN" altLang="en-US" dirty="0"/>
              <a:t>由于我们要推断目标用户的属性，那么，与目标用户更相关的节点，应当具有更大的票数。</a:t>
            </a:r>
            <a:endParaRPr lang="en-US" altLang="zh-CN" dirty="0"/>
          </a:p>
          <a:p>
            <a:r>
              <a:rPr lang="zh-CN" altLang="en-US" dirty="0"/>
              <a:t>因此，每一次投票中，每个用户都有</a:t>
            </a:r>
            <a:r>
              <a:rPr lang="en-US" altLang="zh-CN" dirty="0"/>
              <a:t>1-alpha</a:t>
            </a:r>
            <a:r>
              <a:rPr lang="zh-CN" altLang="en-US" dirty="0"/>
              <a:t>的概率将票投给目标用户，这与之前的</a:t>
            </a:r>
            <a:r>
              <a:rPr lang="en-US" altLang="zh-CN" dirty="0"/>
              <a:t>backtracking</a:t>
            </a:r>
            <a:r>
              <a:rPr lang="zh-CN" altLang="en-US" dirty="0"/>
              <a:t>类似。</a:t>
            </a:r>
            <a:endParaRPr lang="en-US" altLang="zh-CN" dirty="0"/>
          </a:p>
          <a:p>
            <a:r>
              <a:rPr lang="zh-CN" altLang="en-US" dirty="0"/>
              <a:t>分给属性，在属性之间进行投票。</a:t>
            </a:r>
            <a:endParaRPr lang="en-US" altLang="zh-CN" dirty="0"/>
          </a:p>
          <a:p>
            <a:r>
              <a:rPr lang="zh-CN" altLang="en-US" dirty="0"/>
              <a:t>和目标用户拥有的属性 相关性更大的 属性也应当拥有更高的票数。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23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这是实验结果。</a:t>
            </a:r>
            <a:endParaRPr lang="en-US" altLang="zh-CN" dirty="0"/>
          </a:p>
          <a:p>
            <a:r>
              <a:rPr lang="zh-CN" altLang="en-US" dirty="0"/>
              <a:t>数据集是</a:t>
            </a:r>
            <a:r>
              <a:rPr lang="en-US" altLang="zh-CN" dirty="0"/>
              <a:t>Facebook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我们可以看到密度不是很大，所以采用稀疏矩阵的方式来加速运算</a:t>
            </a:r>
            <a:endParaRPr lang="en-US" altLang="zh-CN" dirty="0"/>
          </a:p>
          <a:p>
            <a:r>
              <a:rPr lang="zh-CN" altLang="en-US" dirty="0"/>
              <a:t>取前</a:t>
            </a:r>
            <a:r>
              <a:rPr lang="en-US" altLang="zh-CN" dirty="0"/>
              <a:t>1, 2, 3</a:t>
            </a:r>
            <a:r>
              <a:rPr lang="zh-CN" altLang="en-US" dirty="0"/>
              <a:t>个最高票数的属性，提出的方法都比原来的准确率高</a:t>
            </a:r>
            <a:r>
              <a:rPr lang="en-US" altLang="zh-CN" dirty="0"/>
              <a:t>25%-50%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1092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1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070056"/>
            <a:ext cx="7886700" cy="89951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628650" y="5034521"/>
            <a:ext cx="7886700" cy="604299"/>
          </a:xfrm>
        </p:spPr>
        <p:txBody>
          <a:bodyPr anchor="ctr">
            <a:noAutofit/>
          </a:bodyPr>
          <a:lstStyle>
            <a:lvl1pPr algn="ctr">
              <a:defRPr lang="zh-CN" altLang="en-US" sz="28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/>
              <a:t>单击以编辑母版副标题样式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32"/>
            <a:ext cx="9144000" cy="393192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0" y="389378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18912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两栏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文本框 5"/>
          <p:cNvSpPr txBox="1"/>
          <p:nvPr/>
        </p:nvSpPr>
        <p:spPr>
          <a:xfrm>
            <a:off x="8250027" y="313202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6" y="313202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4" y="975600"/>
            <a:ext cx="8566445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 userDrawn="1"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44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pos="389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6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/>
              <a:t>单击此处编辑标题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 userDrawn="1"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223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文本框 5"/>
          <p:cNvSpPr txBox="1"/>
          <p:nvPr/>
        </p:nvSpPr>
        <p:spPr>
          <a:xfrm>
            <a:off x="8250027" y="313202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6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/>
              <a:t>单击此处编辑标题</a:t>
            </a:r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6" y="313202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 userDrawn="1"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4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pos="3895">
          <p15:clr>
            <a:srgbClr val="FBAE40"/>
          </p15:clr>
        </p15:guide>
        <p15:guide id="3" pos="519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封面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1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9124" y="4006448"/>
            <a:ext cx="8325019" cy="11141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469125" y="5245248"/>
            <a:ext cx="5820358" cy="46817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24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/>
              <a:t>单击以编辑母版副标题样式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32"/>
            <a:ext cx="9144000" cy="393192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0" y="389378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69125" y="5815087"/>
            <a:ext cx="4159250" cy="49900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单击此处添加日期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32"/>
            <a:ext cx="9144000" cy="3931920"/>
          </a:xfrm>
          <a:prstGeom prst="rect">
            <a:avLst/>
          </a:prstGeom>
        </p:spPr>
      </p:pic>
      <p:cxnSp>
        <p:nvCxnSpPr>
          <p:cNvPr id="11" name="直接连接符 10"/>
          <p:cNvCxnSpPr/>
          <p:nvPr userDrawn="1"/>
        </p:nvCxnSpPr>
        <p:spPr>
          <a:xfrm>
            <a:off x="0" y="389378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099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21">
          <p15:clr>
            <a:srgbClr val="FBAE40"/>
          </p15:clr>
        </p15:guide>
        <p15:guide id="3" pos="29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546"/>
            <a:ext cx="9144000" cy="27965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91" y="4211593"/>
            <a:ext cx="3021843" cy="79994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28650" y="1552217"/>
            <a:ext cx="7886700" cy="1325563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55107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6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9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697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6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6" y="975602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250027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灯片编号占位符 5"/>
          <p:cNvSpPr txBox="1">
            <a:spLocks/>
          </p:cNvSpPr>
          <p:nvPr/>
        </p:nvSpPr>
        <p:spPr>
          <a:xfrm>
            <a:off x="8697601" y="311755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E1703B59-C883-4B8B-974E-AFB30A6C43A7}" type="slidenum">
              <a:rPr lang="zh-CN" altLang="en-US" sz="1200" smtClean="0"/>
              <a:pPr lvl="0"/>
              <a:t>‹#›</a:t>
            </a:fld>
            <a:endParaRPr lang="zh-CN" altLang="en-US" sz="1200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  <p:sp>
        <p:nvSpPr>
          <p:cNvPr id="16" name="文本框 15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灯片编号占位符 5"/>
          <p:cNvSpPr txBox="1">
            <a:spLocks/>
          </p:cNvSpPr>
          <p:nvPr userDrawn="1"/>
        </p:nvSpPr>
        <p:spPr>
          <a:xfrm>
            <a:off x="8697600" y="311755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E1703B59-C883-4B8B-974E-AFB30A6C43A7}" type="slidenum">
              <a:rPr lang="zh-CN" altLang="en-US" smtClean="0"/>
              <a:pPr lvl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7628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5821680"/>
            <a:ext cx="9144000" cy="1036320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94" y="6100773"/>
            <a:ext cx="1958547" cy="5184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1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accent1"/>
                </a:solidFill>
                <a:effectLst>
                  <a:glow rad="25400">
                    <a:srgbClr val="BFE2F3"/>
                  </a:glo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411"/>
            <a:ext cx="9144000" cy="5181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821680"/>
            <a:ext cx="9144000" cy="1036320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93" y="6100771"/>
            <a:ext cx="1958547" cy="5184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411"/>
            <a:ext cx="9144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92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67">
          <p15:clr>
            <a:srgbClr val="FBAE40"/>
          </p15:clr>
        </p15:guide>
        <p15:guide id="2" pos="153">
          <p15:clr>
            <a:srgbClr val="FBAE40"/>
          </p15:clr>
        </p15:guide>
        <p15:guide id="3" pos="5556" userDrawn="1">
          <p15:clr>
            <a:srgbClr val="FBAE40"/>
          </p15:clr>
        </p15:guide>
        <p15:guide id="4" pos="20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6" y="975602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5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纯标题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6" y="975602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8250027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灯片编号占位符 5"/>
          <p:cNvSpPr txBox="1">
            <a:spLocks/>
          </p:cNvSpPr>
          <p:nvPr/>
        </p:nvSpPr>
        <p:spPr>
          <a:xfrm>
            <a:off x="8696566" y="311755"/>
            <a:ext cx="447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7E0B4DC1-AB35-4259-8072-EA8F5B8A0BBF}" type="slidenum">
              <a:rPr lang="zh-CN" altLang="en-US" sz="1200" smtClean="0"/>
              <a:pPr lvl="0"/>
              <a:t>‹#›</a:t>
            </a:fld>
            <a:endParaRPr lang="zh-CN" altLang="en-US" sz="12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灯片编号占位符 5"/>
          <p:cNvSpPr txBox="1">
            <a:spLocks/>
          </p:cNvSpPr>
          <p:nvPr userDrawn="1"/>
        </p:nvSpPr>
        <p:spPr>
          <a:xfrm>
            <a:off x="8696565" y="311755"/>
            <a:ext cx="447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7E0B4DC1-AB35-4259-8072-EA8F5B8A0BBF}" type="slidenum">
              <a:rPr lang="zh-CN" altLang="en-US" smtClean="0"/>
              <a:pPr lvl="0"/>
              <a:t>‹#›</a:t>
            </a:fld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072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438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文本框 4"/>
          <p:cNvSpPr txBox="1"/>
          <p:nvPr/>
        </p:nvSpPr>
        <p:spPr>
          <a:xfrm>
            <a:off x="8250027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97601" y="313202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1703B59-C883-4B8B-974E-AFB30A6C43A7}" type="slidenum">
              <a:rPr lang="en-US" altLang="zh-CN" smtClean="0"/>
              <a:pPr/>
              <a:t>‹#›</a:t>
            </a:fld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4775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4" y="975600"/>
            <a:ext cx="8556169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43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323851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effectLst>
                  <a:glow rad="25400">
                    <a:srgbClr val="BFE2F3"/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accent1"/>
                </a:solidFill>
              </a:rPr>
              <a:t>单击此处编辑母版标题样式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13469" y="807632"/>
            <a:ext cx="8340421" cy="586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sp>
        <p:nvSpPr>
          <p:cNvPr id="9" name="标题 1"/>
          <p:cNvSpPr txBox="1">
            <a:spLocks/>
          </p:cNvSpPr>
          <p:nvPr userDrawn="1"/>
        </p:nvSpPr>
        <p:spPr>
          <a:xfrm>
            <a:off x="323850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effectLst>
                  <a:glow rad="25400">
                    <a:srgbClr val="BFE2F3"/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</a:rPr>
              <a:t>单击此处编辑母版标题样式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87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3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Social Network De-anonymization -Attribute Inference</a:t>
            </a:r>
            <a:endParaRPr lang="zh-CN" altLang="en-US" sz="3600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刘慧 </a:t>
            </a:r>
            <a:r>
              <a:rPr lang="en-US" altLang="zh-CN" dirty="0"/>
              <a:t>517030910365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2020</a:t>
            </a:r>
            <a:r>
              <a:rPr lang="zh-CN" altLang="en-US" dirty="0"/>
              <a:t>年</a:t>
            </a:r>
            <a:r>
              <a:rPr lang="en-US" altLang="zh-CN" dirty="0"/>
              <a:t>6</a:t>
            </a:r>
            <a:r>
              <a:rPr lang="zh-CN" altLang="en-US" dirty="0"/>
              <a:t>月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59D4A8A-CA4F-4345-8739-E0AE3D1B5208}"/>
              </a:ext>
            </a:extLst>
          </p:cNvPr>
          <p:cNvSpPr txBox="1"/>
          <p:nvPr/>
        </p:nvSpPr>
        <p:spPr>
          <a:xfrm>
            <a:off x="4118994" y="295292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360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5DE7EB-DF66-4F2C-8153-EA9136930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D2C3926-DE9F-4989-8583-2D4F5CE25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690" y="2264537"/>
            <a:ext cx="3322828" cy="285015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72F8C30-B86B-4623-90B3-E7DEDDCFCCC0}"/>
              </a:ext>
            </a:extLst>
          </p:cNvPr>
          <p:cNvSpPr txBox="1"/>
          <p:nvPr/>
        </p:nvSpPr>
        <p:spPr>
          <a:xfrm>
            <a:off x="334634" y="1830904"/>
            <a:ext cx="4505813" cy="3208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</a:pPr>
            <a:r>
              <a:rPr lang="en-US" altLang="zh-CN" sz="2000" dirty="0"/>
              <a:t>Infer user’s private attributes using their public data in online social network.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</a:pPr>
            <a:r>
              <a:rPr lang="en-US" altLang="zh-CN" sz="2000" dirty="0"/>
              <a:t>Spear phishing, give targeted advertise and link user with offline records.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</a:pPr>
            <a:r>
              <a:rPr lang="en-US" altLang="zh-CN" dirty="0"/>
              <a:t>15 demographic attributes would render 99.98% of people in Massachusetts unique.</a:t>
            </a:r>
            <a:endParaRPr lang="en-US" altLang="zh-CN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856500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2C5464-D515-40A3-9025-752F2A602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Related Work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46056F-4F96-40C1-A7CB-1A985649EFD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2732" y="1785476"/>
            <a:ext cx="5313956" cy="1262957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/>
              <a:t>Based on Social Graph</a:t>
            </a:r>
          </a:p>
          <a:p>
            <a:r>
              <a:rPr lang="en-US" altLang="zh-CN" dirty="0"/>
              <a:t>Based on Behavior</a:t>
            </a:r>
          </a:p>
          <a:p>
            <a:r>
              <a:rPr lang="en-US" altLang="zh-CN" dirty="0"/>
              <a:t>Social-behavior-attribute network.</a:t>
            </a:r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E4EF4A-3095-40DC-BD80-B5CB85BD1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024" y="320849"/>
            <a:ext cx="487190" cy="276999"/>
          </a:xfrm>
        </p:spPr>
        <p:txBody>
          <a:bodyPr/>
          <a:lstStyle/>
          <a:p>
            <a:r>
              <a:rPr lang="en-US" altLang="zh-CN" dirty="0"/>
              <a:t>4</a:t>
            </a: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D2F6247F-3166-4BD1-86F4-7F64E718F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66" y="3244995"/>
            <a:ext cx="4675945" cy="2880957"/>
          </a:xfrm>
          <a:prstGeom prst="rect">
            <a:avLst/>
          </a:prstGeom>
        </p:spPr>
      </p:pic>
      <p:grpSp>
        <p:nvGrpSpPr>
          <p:cNvPr id="59" name="组合 58">
            <a:extLst>
              <a:ext uri="{FF2B5EF4-FFF2-40B4-BE49-F238E27FC236}">
                <a16:creationId xmlns:a16="http://schemas.microsoft.com/office/drawing/2014/main" id="{4F58D2F0-0E22-42AF-AB2E-906C4EC70850}"/>
              </a:ext>
            </a:extLst>
          </p:cNvPr>
          <p:cNvGrpSpPr/>
          <p:nvPr/>
        </p:nvGrpSpPr>
        <p:grpSpPr>
          <a:xfrm>
            <a:off x="5279011" y="845519"/>
            <a:ext cx="3429616" cy="3167372"/>
            <a:chOff x="5544239" y="3095825"/>
            <a:chExt cx="3429616" cy="3167372"/>
          </a:xfrm>
        </p:grpSpPr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7021ED4A-226E-4C30-BDF2-3FA7C46FCB91}"/>
                </a:ext>
              </a:extLst>
            </p:cNvPr>
            <p:cNvGrpSpPr/>
            <p:nvPr/>
          </p:nvGrpSpPr>
          <p:grpSpPr>
            <a:xfrm>
              <a:off x="5958256" y="3285491"/>
              <a:ext cx="2582678" cy="2807524"/>
              <a:chOff x="2419090" y="3019714"/>
              <a:chExt cx="3713650" cy="3937023"/>
            </a:xfrm>
          </p:grpSpPr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05A5104A-BE38-4E6A-8D31-8CC1B0A77ED1}"/>
                  </a:ext>
                </a:extLst>
              </p:cNvPr>
              <p:cNvGrpSpPr/>
              <p:nvPr/>
            </p:nvGrpSpPr>
            <p:grpSpPr>
              <a:xfrm rot="17906470">
                <a:off x="4630814" y="3824831"/>
                <a:ext cx="1678774" cy="1325078"/>
                <a:chOff x="6307501" y="4339272"/>
                <a:chExt cx="1678774" cy="1325078"/>
              </a:xfrm>
            </p:grpSpPr>
            <p:grpSp>
              <p:nvGrpSpPr>
                <p:cNvPr id="22" name="Group 57">
                  <a:extLst>
                    <a:ext uri="{FF2B5EF4-FFF2-40B4-BE49-F238E27FC236}">
                      <a16:creationId xmlns:a16="http://schemas.microsoft.com/office/drawing/2014/main" id="{113B4B04-2136-4B7D-9E78-B0A3D1F848E3}"/>
                    </a:ext>
                  </a:extLst>
                </p:cNvPr>
                <p:cNvGrpSpPr/>
                <p:nvPr/>
              </p:nvGrpSpPr>
              <p:grpSpPr>
                <a:xfrm rot="840000" flipH="1" flipV="1">
                  <a:off x="6307501" y="4339272"/>
                  <a:ext cx="1678774" cy="1322250"/>
                  <a:chOff x="2879288" y="2181029"/>
                  <a:chExt cx="1678774" cy="1322249"/>
                </a:xfrm>
                <a:solidFill>
                  <a:schemeClr val="bg1"/>
                </a:solidFill>
              </p:grpSpPr>
              <p:sp>
                <p:nvSpPr>
                  <p:cNvPr id="26" name="Oval 58">
                    <a:extLst>
                      <a:ext uri="{FF2B5EF4-FFF2-40B4-BE49-F238E27FC236}">
                        <a16:creationId xmlns:a16="http://schemas.microsoft.com/office/drawing/2014/main" id="{C3C1D9F8-FF06-4CBA-8C32-8A1247C0C610}"/>
                      </a:ext>
                    </a:extLst>
                  </p:cNvPr>
                  <p:cNvSpPr/>
                  <p:nvPr/>
                </p:nvSpPr>
                <p:spPr>
                  <a:xfrm>
                    <a:off x="3086044" y="2373991"/>
                    <a:ext cx="914400" cy="914400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0" dirty="0"/>
                  </a:p>
                </p:txBody>
              </p:sp>
              <p:sp>
                <p:nvSpPr>
                  <p:cNvPr id="27" name="Block Arc 59">
                    <a:extLst>
                      <a:ext uri="{FF2B5EF4-FFF2-40B4-BE49-F238E27FC236}">
                        <a16:creationId xmlns:a16="http://schemas.microsoft.com/office/drawing/2014/main" id="{D2B1AB43-DA00-41DA-A136-38EB4F1B55C4}"/>
                      </a:ext>
                    </a:extLst>
                  </p:cNvPr>
                  <p:cNvSpPr/>
                  <p:nvPr/>
                </p:nvSpPr>
                <p:spPr>
                  <a:xfrm rot="7200000">
                    <a:off x="2879288" y="2181029"/>
                    <a:ext cx="1322249" cy="1322249"/>
                  </a:xfrm>
                  <a:prstGeom prst="blockArc">
                    <a:avLst>
                      <a:gd name="adj1" fmla="val 10800000"/>
                      <a:gd name="adj2" fmla="val 73902"/>
                      <a:gd name="adj3" fmla="val 7831"/>
                    </a:avLst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" name="Rectangle 60">
                    <a:extLst>
                      <a:ext uri="{FF2B5EF4-FFF2-40B4-BE49-F238E27FC236}">
                        <a16:creationId xmlns:a16="http://schemas.microsoft.com/office/drawing/2014/main" id="{86FA272E-CCAB-422B-A301-BB30182EA650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054062" y="3195638"/>
                    <a:ext cx="504000" cy="122312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0" dirty="0"/>
                  </a:p>
                </p:txBody>
              </p:sp>
            </p:grpSp>
            <p:grpSp>
              <p:nvGrpSpPr>
                <p:cNvPr id="23" name="组合 22">
                  <a:extLst>
                    <a:ext uri="{FF2B5EF4-FFF2-40B4-BE49-F238E27FC236}">
                      <a16:creationId xmlns:a16="http://schemas.microsoft.com/office/drawing/2014/main" id="{4A157BD7-1DCB-4F1C-B264-8470B9420C38}"/>
                    </a:ext>
                  </a:extLst>
                </p:cNvPr>
                <p:cNvGrpSpPr/>
                <p:nvPr/>
              </p:nvGrpSpPr>
              <p:grpSpPr>
                <a:xfrm>
                  <a:off x="6668675" y="4386821"/>
                  <a:ext cx="1277529" cy="1277529"/>
                  <a:chOff x="6668675" y="4386821"/>
                  <a:chExt cx="1277529" cy="1277529"/>
                </a:xfrm>
              </p:grpSpPr>
              <p:sp>
                <p:nvSpPr>
                  <p:cNvPr id="24" name="Oval 40">
                    <a:extLst>
                      <a:ext uri="{FF2B5EF4-FFF2-40B4-BE49-F238E27FC236}">
                        <a16:creationId xmlns:a16="http://schemas.microsoft.com/office/drawing/2014/main" id="{7CDCE340-EC38-4DAF-9E3A-CA019F14EB5D}"/>
                      </a:ext>
                    </a:extLst>
                  </p:cNvPr>
                  <p:cNvSpPr/>
                  <p:nvPr/>
                </p:nvSpPr>
                <p:spPr>
                  <a:xfrm>
                    <a:off x="6668675" y="4386821"/>
                    <a:ext cx="1277529" cy="1277529"/>
                  </a:xfrm>
                  <a:prstGeom prst="ellipse">
                    <a:avLst/>
                  </a:prstGeom>
                  <a:solidFill>
                    <a:schemeClr val="bg1">
                      <a:alpha val="2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0" dirty="0"/>
                  </a:p>
                </p:txBody>
              </p:sp>
              <p:sp>
                <p:nvSpPr>
                  <p:cNvPr id="25" name="TextBox 63">
                    <a:extLst>
                      <a:ext uri="{FF2B5EF4-FFF2-40B4-BE49-F238E27FC236}">
                        <a16:creationId xmlns:a16="http://schemas.microsoft.com/office/drawing/2014/main" id="{4CFA71E1-5319-4E0F-88D6-11C96E7E1B5D}"/>
                      </a:ext>
                    </a:extLst>
                  </p:cNvPr>
                  <p:cNvSpPr txBox="1"/>
                  <p:nvPr/>
                </p:nvSpPr>
                <p:spPr>
                  <a:xfrm rot="3693530">
                    <a:off x="7030286" y="4570527"/>
                    <a:ext cx="648071" cy="925136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en-US" altLang="ko-KR" sz="3600" b="1" dirty="0">
                        <a:solidFill>
                          <a:srgbClr val="FFFFFF"/>
                        </a:solidFill>
                        <a:cs typeface="Arial" pitchFamily="34" charset="0"/>
                      </a:rPr>
                      <a:t>A</a:t>
                    </a:r>
                    <a:endParaRPr lang="ko-KR" altLang="en-US" sz="3600" b="1" dirty="0">
                      <a:solidFill>
                        <a:srgbClr val="FFFFFF"/>
                      </a:solidFill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39" name="组合 38">
                <a:extLst>
                  <a:ext uri="{FF2B5EF4-FFF2-40B4-BE49-F238E27FC236}">
                    <a16:creationId xmlns:a16="http://schemas.microsoft.com/office/drawing/2014/main" id="{4DB1268C-9606-4508-AAA5-08457B9DDA66}"/>
                  </a:ext>
                </a:extLst>
              </p:cNvPr>
              <p:cNvGrpSpPr/>
              <p:nvPr/>
            </p:nvGrpSpPr>
            <p:grpSpPr>
              <a:xfrm rot="4233503">
                <a:off x="2581496" y="5454934"/>
                <a:ext cx="1678774" cy="1324832"/>
                <a:chOff x="6307501" y="4339272"/>
                <a:chExt cx="1678774" cy="1324832"/>
              </a:xfrm>
            </p:grpSpPr>
            <p:grpSp>
              <p:nvGrpSpPr>
                <p:cNvPr id="40" name="Group 57">
                  <a:extLst>
                    <a:ext uri="{FF2B5EF4-FFF2-40B4-BE49-F238E27FC236}">
                      <a16:creationId xmlns:a16="http://schemas.microsoft.com/office/drawing/2014/main" id="{50C52D68-38D5-4380-A5CF-751FC3BC8B2B}"/>
                    </a:ext>
                  </a:extLst>
                </p:cNvPr>
                <p:cNvGrpSpPr/>
                <p:nvPr/>
              </p:nvGrpSpPr>
              <p:grpSpPr>
                <a:xfrm rot="840000" flipH="1" flipV="1">
                  <a:off x="6307501" y="4339272"/>
                  <a:ext cx="1678774" cy="1322250"/>
                  <a:chOff x="2879288" y="2181029"/>
                  <a:chExt cx="1678774" cy="1322249"/>
                </a:xfrm>
                <a:solidFill>
                  <a:schemeClr val="bg1"/>
                </a:solidFill>
              </p:grpSpPr>
              <p:sp>
                <p:nvSpPr>
                  <p:cNvPr id="44" name="Oval 58">
                    <a:extLst>
                      <a:ext uri="{FF2B5EF4-FFF2-40B4-BE49-F238E27FC236}">
                        <a16:creationId xmlns:a16="http://schemas.microsoft.com/office/drawing/2014/main" id="{5320D616-B07A-49A2-A613-56EF2EC3503D}"/>
                      </a:ext>
                    </a:extLst>
                  </p:cNvPr>
                  <p:cNvSpPr/>
                  <p:nvPr/>
                </p:nvSpPr>
                <p:spPr>
                  <a:xfrm>
                    <a:off x="3086044" y="2373991"/>
                    <a:ext cx="914400" cy="914400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0" dirty="0"/>
                  </a:p>
                </p:txBody>
              </p:sp>
              <p:sp>
                <p:nvSpPr>
                  <p:cNvPr id="45" name="Block Arc 59">
                    <a:extLst>
                      <a:ext uri="{FF2B5EF4-FFF2-40B4-BE49-F238E27FC236}">
                        <a16:creationId xmlns:a16="http://schemas.microsoft.com/office/drawing/2014/main" id="{CEE69D65-EBA1-4AAE-A257-77572136B7A3}"/>
                      </a:ext>
                    </a:extLst>
                  </p:cNvPr>
                  <p:cNvSpPr/>
                  <p:nvPr/>
                </p:nvSpPr>
                <p:spPr>
                  <a:xfrm rot="7200000">
                    <a:off x="2879288" y="2181029"/>
                    <a:ext cx="1322249" cy="1322249"/>
                  </a:xfrm>
                  <a:prstGeom prst="blockArc">
                    <a:avLst>
                      <a:gd name="adj1" fmla="val 10800000"/>
                      <a:gd name="adj2" fmla="val 73902"/>
                      <a:gd name="adj3" fmla="val 7831"/>
                    </a:avLst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6" name="Rectangle 60">
                    <a:extLst>
                      <a:ext uri="{FF2B5EF4-FFF2-40B4-BE49-F238E27FC236}">
                        <a16:creationId xmlns:a16="http://schemas.microsoft.com/office/drawing/2014/main" id="{57CC9CEC-8534-40FC-A61E-DC272290CB30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054062" y="3195638"/>
                    <a:ext cx="504000" cy="122312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0" dirty="0"/>
                  </a:p>
                </p:txBody>
              </p:sp>
            </p:grpSp>
            <p:grpSp>
              <p:nvGrpSpPr>
                <p:cNvPr id="41" name="组合 40">
                  <a:extLst>
                    <a:ext uri="{FF2B5EF4-FFF2-40B4-BE49-F238E27FC236}">
                      <a16:creationId xmlns:a16="http://schemas.microsoft.com/office/drawing/2014/main" id="{E6636D01-6EE7-4FF4-8D7E-D5C0F2507C1E}"/>
                    </a:ext>
                  </a:extLst>
                </p:cNvPr>
                <p:cNvGrpSpPr/>
                <p:nvPr/>
              </p:nvGrpSpPr>
              <p:grpSpPr>
                <a:xfrm>
                  <a:off x="6668744" y="4386575"/>
                  <a:ext cx="1277529" cy="1277529"/>
                  <a:chOff x="6668744" y="4386575"/>
                  <a:chExt cx="1277529" cy="1277529"/>
                </a:xfrm>
              </p:grpSpPr>
              <p:sp>
                <p:nvSpPr>
                  <p:cNvPr id="42" name="Oval 40">
                    <a:extLst>
                      <a:ext uri="{FF2B5EF4-FFF2-40B4-BE49-F238E27FC236}">
                        <a16:creationId xmlns:a16="http://schemas.microsoft.com/office/drawing/2014/main" id="{55B764C3-095B-4223-922D-97E6774D1238}"/>
                      </a:ext>
                    </a:extLst>
                  </p:cNvPr>
                  <p:cNvSpPr/>
                  <p:nvPr/>
                </p:nvSpPr>
                <p:spPr>
                  <a:xfrm>
                    <a:off x="6668744" y="4386575"/>
                    <a:ext cx="1277529" cy="1277529"/>
                  </a:xfrm>
                  <a:prstGeom prst="ellipse">
                    <a:avLst/>
                  </a:prstGeom>
                  <a:solidFill>
                    <a:schemeClr val="bg1">
                      <a:alpha val="2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0" dirty="0"/>
                  </a:p>
                </p:txBody>
              </p:sp>
              <p:sp>
                <p:nvSpPr>
                  <p:cNvPr id="43" name="TextBox 63">
                    <a:extLst>
                      <a:ext uri="{FF2B5EF4-FFF2-40B4-BE49-F238E27FC236}">
                        <a16:creationId xmlns:a16="http://schemas.microsoft.com/office/drawing/2014/main" id="{687895DC-B9E3-4715-8A31-3457D1DE1287}"/>
                      </a:ext>
                    </a:extLst>
                  </p:cNvPr>
                  <p:cNvSpPr txBox="1"/>
                  <p:nvPr/>
                </p:nvSpPr>
                <p:spPr>
                  <a:xfrm rot="17366497">
                    <a:off x="6953244" y="4578158"/>
                    <a:ext cx="648071" cy="925136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en-US" altLang="ko-KR" sz="3600" b="1" dirty="0">
                        <a:solidFill>
                          <a:srgbClr val="FFFFFF"/>
                        </a:solidFill>
                        <a:cs typeface="Arial" pitchFamily="34" charset="0"/>
                      </a:rPr>
                      <a:t>B</a:t>
                    </a:r>
                    <a:endParaRPr lang="ko-KR" altLang="en-US" sz="3600" b="1" dirty="0">
                      <a:solidFill>
                        <a:srgbClr val="FFFFFF"/>
                      </a:solidFill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47" name="组合 46">
                <a:extLst>
                  <a:ext uri="{FF2B5EF4-FFF2-40B4-BE49-F238E27FC236}">
                    <a16:creationId xmlns:a16="http://schemas.microsoft.com/office/drawing/2014/main" id="{58E1707F-CAC4-4CBE-8684-7F37FAD45125}"/>
                  </a:ext>
                </a:extLst>
              </p:cNvPr>
              <p:cNvGrpSpPr/>
              <p:nvPr/>
            </p:nvGrpSpPr>
            <p:grpSpPr>
              <a:xfrm rot="11339660">
                <a:off x="2419090" y="3019714"/>
                <a:ext cx="1678774" cy="1325078"/>
                <a:chOff x="6307501" y="4339272"/>
                <a:chExt cx="1678774" cy="1325078"/>
              </a:xfrm>
            </p:grpSpPr>
            <p:grpSp>
              <p:nvGrpSpPr>
                <p:cNvPr id="48" name="Group 57">
                  <a:extLst>
                    <a:ext uri="{FF2B5EF4-FFF2-40B4-BE49-F238E27FC236}">
                      <a16:creationId xmlns:a16="http://schemas.microsoft.com/office/drawing/2014/main" id="{C548AC62-82A1-4264-9B0D-06F91EF1A68D}"/>
                    </a:ext>
                  </a:extLst>
                </p:cNvPr>
                <p:cNvGrpSpPr/>
                <p:nvPr/>
              </p:nvGrpSpPr>
              <p:grpSpPr>
                <a:xfrm rot="840000" flipH="1" flipV="1">
                  <a:off x="6307501" y="4339272"/>
                  <a:ext cx="1678774" cy="1322250"/>
                  <a:chOff x="2879288" y="2181029"/>
                  <a:chExt cx="1678774" cy="1322249"/>
                </a:xfrm>
                <a:solidFill>
                  <a:schemeClr val="bg1"/>
                </a:solidFill>
              </p:grpSpPr>
              <p:sp>
                <p:nvSpPr>
                  <p:cNvPr id="52" name="Oval 58">
                    <a:extLst>
                      <a:ext uri="{FF2B5EF4-FFF2-40B4-BE49-F238E27FC236}">
                        <a16:creationId xmlns:a16="http://schemas.microsoft.com/office/drawing/2014/main" id="{24477D7D-F984-4612-B884-E8C1424C71E7}"/>
                      </a:ext>
                    </a:extLst>
                  </p:cNvPr>
                  <p:cNvSpPr/>
                  <p:nvPr/>
                </p:nvSpPr>
                <p:spPr>
                  <a:xfrm>
                    <a:off x="3086044" y="2373991"/>
                    <a:ext cx="914400" cy="914400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0" dirty="0"/>
                  </a:p>
                </p:txBody>
              </p:sp>
              <p:sp>
                <p:nvSpPr>
                  <p:cNvPr id="53" name="Block Arc 59">
                    <a:extLst>
                      <a:ext uri="{FF2B5EF4-FFF2-40B4-BE49-F238E27FC236}">
                        <a16:creationId xmlns:a16="http://schemas.microsoft.com/office/drawing/2014/main" id="{BE0353B3-B511-416A-BC17-763B8D30450C}"/>
                      </a:ext>
                    </a:extLst>
                  </p:cNvPr>
                  <p:cNvSpPr/>
                  <p:nvPr/>
                </p:nvSpPr>
                <p:spPr>
                  <a:xfrm rot="7200000">
                    <a:off x="2879288" y="2181029"/>
                    <a:ext cx="1322249" cy="1322249"/>
                  </a:xfrm>
                  <a:prstGeom prst="blockArc">
                    <a:avLst>
                      <a:gd name="adj1" fmla="val 10800000"/>
                      <a:gd name="adj2" fmla="val 73902"/>
                      <a:gd name="adj3" fmla="val 7831"/>
                    </a:avLst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4" name="Rectangle 60">
                    <a:extLst>
                      <a:ext uri="{FF2B5EF4-FFF2-40B4-BE49-F238E27FC236}">
                        <a16:creationId xmlns:a16="http://schemas.microsoft.com/office/drawing/2014/main" id="{9F5F625A-82C6-4FFB-AC53-ADB987216888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054062" y="3195638"/>
                    <a:ext cx="504000" cy="122312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0" dirty="0"/>
                  </a:p>
                </p:txBody>
              </p:sp>
            </p:grpSp>
            <p:grpSp>
              <p:nvGrpSpPr>
                <p:cNvPr id="49" name="组合 48">
                  <a:extLst>
                    <a:ext uri="{FF2B5EF4-FFF2-40B4-BE49-F238E27FC236}">
                      <a16:creationId xmlns:a16="http://schemas.microsoft.com/office/drawing/2014/main" id="{9B844AB0-B894-4E12-ACC0-8DFA5EA7DBFD}"/>
                    </a:ext>
                  </a:extLst>
                </p:cNvPr>
                <p:cNvGrpSpPr/>
                <p:nvPr/>
              </p:nvGrpSpPr>
              <p:grpSpPr>
                <a:xfrm>
                  <a:off x="6668675" y="4386821"/>
                  <a:ext cx="1277529" cy="1277529"/>
                  <a:chOff x="6668675" y="4386821"/>
                  <a:chExt cx="1277529" cy="1277529"/>
                </a:xfrm>
              </p:grpSpPr>
              <p:sp>
                <p:nvSpPr>
                  <p:cNvPr id="50" name="Oval 40">
                    <a:extLst>
                      <a:ext uri="{FF2B5EF4-FFF2-40B4-BE49-F238E27FC236}">
                        <a16:creationId xmlns:a16="http://schemas.microsoft.com/office/drawing/2014/main" id="{13C0A227-7606-4784-993F-E72B35618F91}"/>
                      </a:ext>
                    </a:extLst>
                  </p:cNvPr>
                  <p:cNvSpPr/>
                  <p:nvPr/>
                </p:nvSpPr>
                <p:spPr>
                  <a:xfrm>
                    <a:off x="6668675" y="4386821"/>
                    <a:ext cx="1277529" cy="1277529"/>
                  </a:xfrm>
                  <a:prstGeom prst="ellipse">
                    <a:avLst/>
                  </a:prstGeom>
                  <a:solidFill>
                    <a:schemeClr val="bg1">
                      <a:alpha val="2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0" dirty="0"/>
                  </a:p>
                </p:txBody>
              </p:sp>
              <p:sp>
                <p:nvSpPr>
                  <p:cNvPr id="51" name="TextBox 63">
                    <a:extLst>
                      <a:ext uri="{FF2B5EF4-FFF2-40B4-BE49-F238E27FC236}">
                        <a16:creationId xmlns:a16="http://schemas.microsoft.com/office/drawing/2014/main" id="{F08B5A5F-475E-40B8-83C3-894B6B0D499F}"/>
                      </a:ext>
                    </a:extLst>
                  </p:cNvPr>
                  <p:cNvSpPr txBox="1"/>
                  <p:nvPr/>
                </p:nvSpPr>
                <p:spPr>
                  <a:xfrm rot="10260340">
                    <a:off x="6999373" y="4603410"/>
                    <a:ext cx="648072" cy="925136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en-US" altLang="ko-KR" sz="3600" b="1" dirty="0">
                        <a:solidFill>
                          <a:srgbClr val="FFFFFF"/>
                        </a:solidFill>
                        <a:cs typeface="Arial" pitchFamily="34" charset="0"/>
                      </a:rPr>
                      <a:t>S</a:t>
                    </a:r>
                    <a:endParaRPr lang="ko-KR" altLang="en-US" sz="3600" b="1" dirty="0">
                      <a:solidFill>
                        <a:srgbClr val="FFFFFF"/>
                      </a:solidFill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30CE89AA-E6DE-4BB2-974C-BB73AFF154F9}"/>
                  </a:ext>
                </a:extLst>
              </p:cNvPr>
              <p:cNvGrpSpPr/>
              <p:nvPr/>
            </p:nvGrpSpPr>
            <p:grpSpPr>
              <a:xfrm>
                <a:off x="3296678" y="4099363"/>
                <a:ext cx="1532819" cy="1532819"/>
                <a:chOff x="4075660" y="5048138"/>
                <a:chExt cx="1532819" cy="1532819"/>
              </a:xfrm>
            </p:grpSpPr>
            <p:sp>
              <p:nvSpPr>
                <p:cNvPr id="8" name="Oval 44">
                  <a:extLst>
                    <a:ext uri="{FF2B5EF4-FFF2-40B4-BE49-F238E27FC236}">
                      <a16:creationId xmlns:a16="http://schemas.microsoft.com/office/drawing/2014/main" id="{93FA1D35-C4ED-451F-AAA7-DC74728BA855}"/>
                    </a:ext>
                  </a:extLst>
                </p:cNvPr>
                <p:cNvSpPr/>
                <p:nvPr/>
              </p:nvSpPr>
              <p:spPr>
                <a:xfrm>
                  <a:off x="4075660" y="5048138"/>
                  <a:ext cx="1532819" cy="1532819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29" name="Oval 83">
                  <a:extLst>
                    <a:ext uri="{FF2B5EF4-FFF2-40B4-BE49-F238E27FC236}">
                      <a16:creationId xmlns:a16="http://schemas.microsoft.com/office/drawing/2014/main" id="{F9A50E16-3083-4048-AACD-16D6C112E821}"/>
                    </a:ext>
                  </a:extLst>
                </p:cNvPr>
                <p:cNvSpPr/>
                <p:nvPr/>
              </p:nvSpPr>
              <p:spPr>
                <a:xfrm>
                  <a:off x="4266844" y="5239322"/>
                  <a:ext cx="1150452" cy="1150452"/>
                </a:xfrm>
                <a:prstGeom prst="ellipse">
                  <a:avLst/>
                </a:prstGeom>
                <a:solidFill>
                  <a:srgbClr val="D0503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30" name="TextBox 84">
                  <a:extLst>
                    <a:ext uri="{FF2B5EF4-FFF2-40B4-BE49-F238E27FC236}">
                      <a16:creationId xmlns:a16="http://schemas.microsoft.com/office/drawing/2014/main" id="{76C7B47B-B989-4ADC-B40E-CA488D8BE1A8}"/>
                    </a:ext>
                  </a:extLst>
                </p:cNvPr>
                <p:cNvSpPr txBox="1"/>
                <p:nvPr/>
              </p:nvSpPr>
              <p:spPr>
                <a:xfrm>
                  <a:off x="4279306" y="5474320"/>
                  <a:ext cx="117673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2400" b="1" dirty="0">
                      <a:solidFill>
                        <a:schemeClr val="bg1"/>
                      </a:solidFill>
                      <a:cs typeface="Arial" pitchFamily="34" charset="0"/>
                    </a:rPr>
                    <a:t>SBA</a:t>
                  </a:r>
                  <a:endParaRPr lang="ko-KR" altLang="en-US" sz="24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4C44D048-142F-49CF-99B2-1E743BF01FFC}"/>
                </a:ext>
              </a:extLst>
            </p:cNvPr>
            <p:cNvSpPr txBox="1"/>
            <p:nvPr/>
          </p:nvSpPr>
          <p:spPr>
            <a:xfrm>
              <a:off x="5544239" y="3095825"/>
              <a:ext cx="11256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Social nodes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E5C36DBD-FDDC-4122-B48B-27063E20795D}"/>
                </a:ext>
              </a:extLst>
            </p:cNvPr>
            <p:cNvSpPr txBox="1"/>
            <p:nvPr/>
          </p:nvSpPr>
          <p:spPr>
            <a:xfrm>
              <a:off x="7625409" y="3438679"/>
              <a:ext cx="13484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Attribute nodes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68D162F1-EE83-4087-A8D7-860679C7581B}"/>
                </a:ext>
              </a:extLst>
            </p:cNvPr>
            <p:cNvSpPr txBox="1"/>
            <p:nvPr/>
          </p:nvSpPr>
          <p:spPr>
            <a:xfrm>
              <a:off x="6016629" y="5955420"/>
              <a:ext cx="13452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Behavior nodes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60" name="图片 59">
            <a:extLst>
              <a:ext uri="{FF2B5EF4-FFF2-40B4-BE49-F238E27FC236}">
                <a16:creationId xmlns:a16="http://schemas.microsoft.com/office/drawing/2014/main" id="{AE34E8A7-FEF4-47DC-B86A-103D8AD2CC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624" y="4298010"/>
            <a:ext cx="4468221" cy="173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C19150-ED41-4C45-9855-0A28A494A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Relevance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内容占位符 4">
                <a:extLst>
                  <a:ext uri="{FF2B5EF4-FFF2-40B4-BE49-F238E27FC236}">
                    <a16:creationId xmlns:a16="http://schemas.microsoft.com/office/drawing/2014/main" id="{9BB65D93-7E64-4332-82B7-E6F189E919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4026" y="1685678"/>
                <a:ext cx="8372163" cy="4921498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▪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▪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▪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▪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▪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/>
                  <a:t>For attribute: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𝑟𝑒𝑙𝑒𝑣𝑎𝑛𝑐𝑒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br>
                  <a:rPr lang="en-US" altLang="zh-CN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                               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For user: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𝑟𝑒𝑙𝑒𝑣𝑎𝑛𝑐𝑒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𝑖𝑎𝑗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     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𝑖𝑎𝑗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 dirty="0"/>
                  <a:t> </a:t>
                </a:r>
              </a:p>
            </p:txBody>
          </p:sp>
        </mc:Choice>
        <mc:Fallback>
          <p:sp>
            <p:nvSpPr>
              <p:cNvPr id="4" name="内容占位符 4">
                <a:extLst>
                  <a:ext uri="{FF2B5EF4-FFF2-40B4-BE49-F238E27FC236}">
                    <a16:creationId xmlns:a16="http://schemas.microsoft.com/office/drawing/2014/main" id="{9BB65D93-7E64-4332-82B7-E6F189E91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26" y="1685678"/>
                <a:ext cx="8372163" cy="4921498"/>
              </a:xfrm>
              <a:prstGeom prst="rect">
                <a:avLst/>
              </a:prstGeom>
              <a:blipFill>
                <a:blip r:embed="rId3"/>
                <a:stretch>
                  <a:fillRect l="-1529" t="-3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730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A343A3-7A69-4C8B-8997-4A7195FC9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Algorithm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1499399-5676-41CB-BA70-155DD4C93F59}"/>
                  </a:ext>
                </a:extLst>
              </p:cNvPr>
              <p:cNvSpPr txBox="1"/>
              <p:nvPr/>
            </p:nvSpPr>
            <p:spPr>
              <a:xfrm>
                <a:off x="4895570" y="2262432"/>
                <a:ext cx="3855563" cy="403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zh-CN" altLang="en-US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zh-CN" alt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acc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zh-CN" alt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1499399-5676-41CB-BA70-155DD4C93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570" y="2262432"/>
                <a:ext cx="3855563" cy="403124"/>
              </a:xfrm>
              <a:prstGeom prst="rect">
                <a:avLst/>
              </a:prstGeom>
              <a:blipFill>
                <a:blip r:embed="rId3"/>
                <a:stretch>
                  <a:fillRect t="-1515" b="-212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BEEF3EE7-D5E7-41B9-A6C5-8CE74E727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330" y="1863735"/>
            <a:ext cx="4389935" cy="367728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0D5CA0B-6F7C-43E5-8E6F-0ACD1BEEC7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8213" y="3154433"/>
            <a:ext cx="2854227" cy="207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43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ECBE9B-E97D-4206-A411-E2B7D0B9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8C67B0-60AC-4062-BA6A-46E77B4C19F1}"/>
              </a:ext>
            </a:extLst>
          </p:cNvPr>
          <p:cNvSpPr txBox="1">
            <a:spLocks/>
          </p:cNvSpPr>
          <p:nvPr/>
        </p:nvSpPr>
        <p:spPr>
          <a:xfrm>
            <a:off x="262394" y="1717675"/>
            <a:ext cx="8485680" cy="17113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Facebook:</a:t>
            </a:r>
            <a:r>
              <a:rPr lang="zh-CN" altLang="en-US" dirty="0"/>
              <a:t> </a:t>
            </a:r>
            <a:r>
              <a:rPr lang="en-US" altLang="zh-CN" dirty="0"/>
              <a:t> 22470 nodes, 171002 edges.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DC26394-7EFF-4DB0-8F2E-C4B6048A8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956" y="2573337"/>
            <a:ext cx="2806992" cy="2641433"/>
          </a:xfrm>
          <a:prstGeom prst="rect">
            <a:avLst/>
          </a:prstGeom>
        </p:spPr>
      </p:pic>
      <p:graphicFrame>
        <p:nvGraphicFramePr>
          <p:cNvPr id="10" name="图表 9">
            <a:extLst>
              <a:ext uri="{FF2B5EF4-FFF2-40B4-BE49-F238E27FC236}">
                <a16:creationId xmlns:a16="http://schemas.microsoft.com/office/drawing/2014/main" id="{74A91C74-589C-4E29-A6F5-0DDC5CFFC3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1794382"/>
              </p:ext>
            </p:extLst>
          </p:nvPr>
        </p:nvGraphicFramePr>
        <p:xfrm>
          <a:off x="654281" y="2516596"/>
          <a:ext cx="4605875" cy="3110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14226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87A4F9-BB7E-47D2-9AB2-85E20C3F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Feature Work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EBC160A-5BEA-4700-8FC5-B9418C900066}"/>
              </a:ext>
            </a:extLst>
          </p:cNvPr>
          <p:cNvSpPr txBox="1"/>
          <p:nvPr/>
        </p:nvSpPr>
        <p:spPr>
          <a:xfrm>
            <a:off x="570304" y="1849758"/>
            <a:ext cx="7536747" cy="9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</a:pPr>
            <a:r>
              <a:rPr lang="en-US" altLang="zh-CN" sz="2000" dirty="0"/>
              <a:t>Try more dataset.</a:t>
            </a:r>
            <a:endParaRPr lang="en-US" altLang="zh-CN" sz="2000" baseline="-25000" dirty="0"/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</a:pPr>
            <a:r>
              <a:rPr lang="en-US" altLang="zh-CN" sz="2000" dirty="0"/>
              <a:t>Try multi-label machine learning method.</a:t>
            </a:r>
          </a:p>
        </p:txBody>
      </p:sp>
    </p:spTree>
    <p:extLst>
      <p:ext uri="{BB962C8B-B14F-4D97-AF65-F5344CB8AC3E}">
        <p14:creationId xmlns:p14="http://schemas.microsoft.com/office/powerpoint/2010/main" val="1913004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23348" y="1816797"/>
            <a:ext cx="2419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</a:rPr>
              <a:t>谢 谢！</a:t>
            </a:r>
          </a:p>
        </p:txBody>
      </p:sp>
    </p:spTree>
    <p:extLst>
      <p:ext uri="{BB962C8B-B14F-4D97-AF65-F5344CB8AC3E}">
        <p14:creationId xmlns:p14="http://schemas.microsoft.com/office/powerpoint/2010/main" val="564054478"/>
      </p:ext>
    </p:extLst>
  </p:cSld>
  <p:clrMapOvr>
    <a:masterClrMapping/>
  </p:clrMapOvr>
</p:sld>
</file>

<file path=ppt/theme/theme1.xml><?xml version="1.0" encoding="utf-8"?>
<a:theme xmlns:a="http://schemas.openxmlformats.org/drawingml/2006/main" name="2016-VI主题">
  <a:themeElements>
    <a:clrScheme name="VI统一色">
      <a:dk1>
        <a:srgbClr val="000000"/>
      </a:dk1>
      <a:lt1>
        <a:srgbClr val="FFFFFF"/>
      </a:lt1>
      <a:dk2>
        <a:srgbClr val="BD9F68"/>
      </a:dk2>
      <a:lt2>
        <a:srgbClr val="B5B5B6"/>
      </a:lt2>
      <a:accent1>
        <a:srgbClr val="C8161E"/>
      </a:accent1>
      <a:accent2>
        <a:srgbClr val="F08300"/>
      </a:accent2>
      <a:accent3>
        <a:srgbClr val="FDD000"/>
      </a:accent3>
      <a:accent4>
        <a:srgbClr val="338D27"/>
      </a:accent4>
      <a:accent5>
        <a:srgbClr val="0086D1"/>
      </a:accent5>
      <a:accent6>
        <a:srgbClr val="004098"/>
      </a:accent6>
      <a:hlink>
        <a:srgbClr val="B5B5B6"/>
      </a:hlink>
      <a:folHlink>
        <a:srgbClr val="BD9F68"/>
      </a:folHlink>
    </a:clrScheme>
    <a:fontScheme name="自定义 7">
      <a:majorFont>
        <a:latin typeface="等线"/>
        <a:ea typeface="等线"/>
        <a:cs typeface=""/>
      </a:majorFont>
      <a:minorFont>
        <a:latin typeface="等线 Light"/>
        <a:ea typeface="等线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2016-VI主题" id="{5AE3302E-EAD3-4AF6-9B05-44D5CA6E31FB}" vid="{55D1CDEE-FEEF-4D3E-ACCF-BFCE645E4B05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2016-VI主题</Template>
  <TotalTime>1896</TotalTime>
  <Words>552</Words>
  <Application>Microsoft Office PowerPoint</Application>
  <PresentationFormat>全屏显示(4:3)</PresentationFormat>
  <Paragraphs>64</Paragraphs>
  <Slides>8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等线</vt:lpstr>
      <vt:lpstr>等线 Light</vt:lpstr>
      <vt:lpstr>微软雅黑</vt:lpstr>
      <vt:lpstr>Arial</vt:lpstr>
      <vt:lpstr>Calibri</vt:lpstr>
      <vt:lpstr>Cambria Math</vt:lpstr>
      <vt:lpstr>2016-VI主题</vt:lpstr>
      <vt:lpstr>Social Network De-anonymization -Attribute Inference</vt:lpstr>
      <vt:lpstr>Background</vt:lpstr>
      <vt:lpstr>Related Work</vt:lpstr>
      <vt:lpstr>Relevance</vt:lpstr>
      <vt:lpstr>Algorithm</vt:lpstr>
      <vt:lpstr>Evaluation</vt:lpstr>
      <vt:lpstr>Feature Work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刘 慧</cp:lastModifiedBy>
  <cp:revision>100</cp:revision>
  <dcterms:created xsi:type="dcterms:W3CDTF">2016-01-21T16:32:22Z</dcterms:created>
  <dcterms:modified xsi:type="dcterms:W3CDTF">2020-06-01T08:18:50Z</dcterms:modified>
</cp:coreProperties>
</file>